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60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0C2F"/>
    <a:srgbClr val="FAF7EF"/>
    <a:srgbClr val="D7D2CB"/>
    <a:srgbClr val="215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7"/>
    <p:restoredTop sz="96054"/>
  </p:normalViewPr>
  <p:slideViewPr>
    <p:cSldViewPr snapToGrid="0">
      <p:cViewPr varScale="1">
        <p:scale>
          <a:sx n="123" d="100"/>
          <a:sy n="12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C0F5505A-3AD9-EA90-C687-EA1728FD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7775" b="7775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688C5-9F6C-12C8-7371-051B362BB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3440"/>
            <a:ext cx="9399762" cy="4233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D13FF-D28A-7AB8-7703-90B0685B3D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1995" y="1385142"/>
            <a:ext cx="8812666" cy="150150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30E89-87EA-ADE3-4B68-BEE17A6E88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998" y="2986903"/>
            <a:ext cx="8812663" cy="884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or presenter’s name </a:t>
            </a:r>
            <a:r>
              <a:rPr lang="en-US"/>
              <a:t>and date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45641B-C1DE-D7CF-0E81-A9213850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8225" y="4563147"/>
            <a:ext cx="3578087" cy="2040835"/>
          </a:xfrm>
          <a:prstGeom prst="roundRect">
            <a:avLst>
              <a:gd name="adj" fmla="val 3961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shU Information Techology">
            <a:extLst>
              <a:ext uri="{FF2B5EF4-FFF2-40B4-BE49-F238E27FC236}">
                <a16:creationId xmlns:a16="http://schemas.microsoft.com/office/drawing/2014/main" id="{7DD1A0F1-6BD0-DF23-DE44-0C5D50B54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87647" y="4882007"/>
            <a:ext cx="3079242" cy="14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8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A0D3-F015-1A84-6847-7AF472C20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FC02B-CFDD-0201-399C-F756302DB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solidFill>
            <a:srgbClr val="BA0C2F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5ED00-4F03-E3FE-AC12-EFD8EF582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9FF07-0EC6-346C-EC82-364A0D1C0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solidFill>
            <a:srgbClr val="BA0C2F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7522F-A1D9-D6DF-87B4-2AC54C394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D25B4F-480A-3A50-E16C-5F53A7D9F738}"/>
              </a:ext>
            </a:extLst>
          </p:cNvPr>
          <p:cNvCxnSpPr>
            <a:cxnSpLocks/>
          </p:cNvCxnSpPr>
          <p:nvPr userDrawn="1"/>
        </p:nvCxnSpPr>
        <p:spPr>
          <a:xfrm>
            <a:off x="191589" y="6516158"/>
            <a:ext cx="9562011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WashU and Shield Logo">
            <a:extLst>
              <a:ext uri="{FF2B5EF4-FFF2-40B4-BE49-F238E27FC236}">
                <a16:creationId xmlns:a16="http://schemas.microsoft.com/office/drawing/2014/main" id="{B117D674-6F31-F9BE-01EE-A555E1DCC7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300" y="6311900"/>
            <a:ext cx="1725383" cy="41869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023396E-3FD5-247A-F07B-730C6FF455CD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60135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ashU and Shield Logo">
            <a:extLst>
              <a:ext uri="{FF2B5EF4-FFF2-40B4-BE49-F238E27FC236}">
                <a16:creationId xmlns:a16="http://schemas.microsoft.com/office/drawing/2014/main" id="{A88D5C6A-DE7D-E7FE-500A-63EB9FF22C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300" y="6311900"/>
            <a:ext cx="1725383" cy="41869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88E3FD-D8F2-45D3-C363-F40E271A67AB}"/>
              </a:ext>
            </a:extLst>
          </p:cNvPr>
          <p:cNvCxnSpPr>
            <a:cxnSpLocks/>
          </p:cNvCxnSpPr>
          <p:nvPr userDrawn="1"/>
        </p:nvCxnSpPr>
        <p:spPr>
          <a:xfrm>
            <a:off x="191589" y="6516158"/>
            <a:ext cx="9562011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5E09F4-FD09-C359-E1D9-1964FB0E2F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2016" y="492369"/>
            <a:ext cx="11007968" cy="5576621"/>
          </a:xfrm>
          <a:ln w="6350">
            <a:solidFill>
              <a:schemeClr val="accent1">
                <a:shade val="15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2040A-0658-2C21-DCB2-2E2369E20BA0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292501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Red">
    <p:bg>
      <p:bgPr>
        <a:solidFill>
          <a:srgbClr val="BA0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shU and Shield Logo">
            <a:extLst>
              <a:ext uri="{FF2B5EF4-FFF2-40B4-BE49-F238E27FC236}">
                <a16:creationId xmlns:a16="http://schemas.microsoft.com/office/drawing/2014/main" id="{761544C4-1D7A-D5C0-633F-7C9DB72B6C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298" y="6306811"/>
            <a:ext cx="1725383" cy="41869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EB5B50-A117-0BD7-E079-DFF18AA85524}"/>
              </a:ext>
            </a:extLst>
          </p:cNvPr>
          <p:cNvCxnSpPr>
            <a:cxnSpLocks/>
          </p:cNvCxnSpPr>
          <p:nvPr userDrawn="1"/>
        </p:nvCxnSpPr>
        <p:spPr>
          <a:xfrm>
            <a:off x="191589" y="6516158"/>
            <a:ext cx="956201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218A23-8089-7E86-E214-85F21AFE49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2016" y="492369"/>
            <a:ext cx="11007968" cy="5576621"/>
          </a:xfr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F2C37B3-3F6F-5A5C-3D62-3510E2B0F404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FAF7EF"/>
                </a:solidFill>
              </a:rPr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3623515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ashU and Shield Logo">
            <a:extLst>
              <a:ext uri="{FF2B5EF4-FFF2-40B4-BE49-F238E27FC236}">
                <a16:creationId xmlns:a16="http://schemas.microsoft.com/office/drawing/2014/main" id="{A88D5C6A-DE7D-E7FE-500A-63EB9FF22C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300" y="6311900"/>
            <a:ext cx="1725383" cy="41869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88E3FD-D8F2-45D3-C363-F40E271A67AB}"/>
              </a:ext>
            </a:extLst>
          </p:cNvPr>
          <p:cNvCxnSpPr>
            <a:cxnSpLocks/>
          </p:cNvCxnSpPr>
          <p:nvPr userDrawn="1"/>
        </p:nvCxnSpPr>
        <p:spPr>
          <a:xfrm>
            <a:off x="191589" y="6516158"/>
            <a:ext cx="9562011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02535A8-881A-1821-AFB2-4558E7EA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16C6A-75B0-01A6-5112-11C0FA971E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9524" y="1937716"/>
            <a:ext cx="3192952" cy="4127155"/>
          </a:xfrm>
          <a:ln w="6350">
            <a:solidFill>
              <a:schemeClr val="accent1">
                <a:shade val="15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9B28FC-8AE1-1822-B994-0BBE64C57A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6" y="1941835"/>
            <a:ext cx="3192952" cy="4127155"/>
          </a:xfrm>
          <a:ln w="6350">
            <a:solidFill>
              <a:schemeClr val="accent1">
                <a:shade val="15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C017CB-310B-A91B-6010-BB7342521D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9262" y="1937716"/>
            <a:ext cx="3192952" cy="4127155"/>
          </a:xfrm>
          <a:ln w="6350">
            <a:solidFill>
              <a:schemeClr val="accent1">
                <a:shade val="15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341D3B7-6141-CF36-3591-299C71F752A1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3308814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 - Flo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7DBA3D-71BF-5B49-BDFA-2FB7BB9887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1951" y="276223"/>
            <a:ext cx="11468100" cy="453553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C1046-3F25-4443-A1BD-47CD75DC0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00" y="5220103"/>
            <a:ext cx="11474451" cy="67836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0E1416-4FE4-1717-A49E-33314065BCFA}"/>
              </a:ext>
            </a:extLst>
          </p:cNvPr>
          <p:cNvCxnSpPr>
            <a:cxnSpLocks/>
          </p:cNvCxnSpPr>
          <p:nvPr userDrawn="1"/>
        </p:nvCxnSpPr>
        <p:spPr>
          <a:xfrm>
            <a:off x="191589" y="6516158"/>
            <a:ext cx="9562011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ashU and Shield Logo">
            <a:extLst>
              <a:ext uri="{FF2B5EF4-FFF2-40B4-BE49-F238E27FC236}">
                <a16:creationId xmlns:a16="http://schemas.microsoft.com/office/drawing/2014/main" id="{55A9B7FF-424D-822A-7198-CF6964F384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300" y="6311900"/>
            <a:ext cx="1725383" cy="41869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3F36224-D767-52D5-D914-5BA9F9311E20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061147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368-B289-3106-A35B-2E292B01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90" y="457200"/>
            <a:ext cx="4580436" cy="1600200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01E81-21A3-412A-F59B-CB423D813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2B8A7-4F7F-BECB-4FD7-F9EF8C2EC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066" y="2150076"/>
            <a:ext cx="4561960" cy="37189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WashU and Shield Logo">
            <a:extLst>
              <a:ext uri="{FF2B5EF4-FFF2-40B4-BE49-F238E27FC236}">
                <a16:creationId xmlns:a16="http://schemas.microsoft.com/office/drawing/2014/main" id="{144EEB45-30CC-3745-9113-680D1E6774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300" y="6311900"/>
            <a:ext cx="1725383" cy="41869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1E5309-5557-0E79-F99F-7A5601853555}"/>
              </a:ext>
            </a:extLst>
          </p:cNvPr>
          <p:cNvCxnSpPr>
            <a:cxnSpLocks/>
          </p:cNvCxnSpPr>
          <p:nvPr userDrawn="1"/>
        </p:nvCxnSpPr>
        <p:spPr>
          <a:xfrm>
            <a:off x="191589" y="6516158"/>
            <a:ext cx="9562011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CDE9B59B-7404-016E-9043-F5EED839E758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67228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onten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774A99-FB31-3917-5498-70229700F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5183187" cy="6858000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B5E86-C141-5B32-158C-3FE32098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6" y="457200"/>
            <a:ext cx="4596713" cy="1507519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A586C-9F47-723F-FCE6-E3C857326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38561" y="457200"/>
            <a:ext cx="643216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62D-43C9-4271-2678-5B67CCAE6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276" y="2057400"/>
            <a:ext cx="4596713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WashU and Shield Logo">
            <a:extLst>
              <a:ext uri="{FF2B5EF4-FFF2-40B4-BE49-F238E27FC236}">
                <a16:creationId xmlns:a16="http://schemas.microsoft.com/office/drawing/2014/main" id="{70AC3CB1-6B15-6CFD-3858-626D8CDB0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300" y="6311900"/>
            <a:ext cx="1725383" cy="41869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C747E6C-6CD9-19F4-65E0-6D56ACBB1B17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FAF7EF"/>
                </a:solidFill>
              </a:rPr>
              <a:t>Information Technology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B72C3D-01DF-665C-329C-C6C8585C5296}"/>
              </a:ext>
            </a:extLst>
          </p:cNvPr>
          <p:cNvCxnSpPr>
            <a:cxnSpLocks/>
          </p:cNvCxnSpPr>
          <p:nvPr userDrawn="1"/>
        </p:nvCxnSpPr>
        <p:spPr>
          <a:xfrm>
            <a:off x="5183187" y="6516158"/>
            <a:ext cx="4570413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65DD11-3419-3633-1516-F6276D14826E}"/>
              </a:ext>
            </a:extLst>
          </p:cNvPr>
          <p:cNvCxnSpPr>
            <a:cxnSpLocks/>
          </p:cNvCxnSpPr>
          <p:nvPr userDrawn="1"/>
        </p:nvCxnSpPr>
        <p:spPr>
          <a:xfrm>
            <a:off x="136983" y="6516158"/>
            <a:ext cx="5046204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48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ideba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774A99-FB31-3917-5498-70229700F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3484605" cy="6858000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B5E86-C141-5B32-158C-3FE32098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7" y="457200"/>
            <a:ext cx="2854410" cy="1507519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A586C-9F47-723F-FCE6-E3C857326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05881" y="457200"/>
            <a:ext cx="806484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62D-43C9-4271-2678-5B67CCAE6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276" y="2057400"/>
            <a:ext cx="2854410" cy="42545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WashU and Shield Logo">
            <a:extLst>
              <a:ext uri="{FF2B5EF4-FFF2-40B4-BE49-F238E27FC236}">
                <a16:creationId xmlns:a16="http://schemas.microsoft.com/office/drawing/2014/main" id="{70AC3CB1-6B15-6CFD-3858-626D8CDB0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300" y="6311900"/>
            <a:ext cx="1725383" cy="41869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61F05AD-52E1-59B2-B787-6E8593B4371E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FAF7EF"/>
                </a:solidFill>
              </a:rPr>
              <a:t>Information Technology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B6BB23-5D45-96B7-5F01-B273A7B12CAB}"/>
              </a:ext>
            </a:extLst>
          </p:cNvPr>
          <p:cNvCxnSpPr>
            <a:cxnSpLocks/>
          </p:cNvCxnSpPr>
          <p:nvPr userDrawn="1"/>
        </p:nvCxnSpPr>
        <p:spPr>
          <a:xfrm>
            <a:off x="3484605" y="6516158"/>
            <a:ext cx="6268995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8ED0BA-D6E3-C726-2FF1-BC46E1D043B0}"/>
              </a:ext>
            </a:extLst>
          </p:cNvPr>
          <p:cNvCxnSpPr>
            <a:cxnSpLocks/>
          </p:cNvCxnSpPr>
          <p:nvPr userDrawn="1"/>
        </p:nvCxnSpPr>
        <p:spPr>
          <a:xfrm>
            <a:off x="136983" y="6516158"/>
            <a:ext cx="3347622" cy="5092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92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E557C2-FB7C-1643-A6B5-56D90E9B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672D13-8C0B-3A47-B9B7-7AA71736C4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51371" y="849086"/>
            <a:ext cx="3788229" cy="5159828"/>
          </a:xfrm>
        </p:spPr>
        <p:txBody>
          <a:bodyPr tIns="0"/>
          <a:lstStyle>
            <a:lvl1pPr marL="0" indent="0" algn="l">
              <a:buNone/>
              <a:defRPr sz="3200" spc="0">
                <a:solidFill>
                  <a:schemeClr val="bg2"/>
                </a:solidFill>
              </a:defRPr>
            </a:lvl1pPr>
            <a:lvl2pPr algn="l">
              <a:defRPr sz="2400" spc="0">
                <a:solidFill>
                  <a:schemeClr val="bg2"/>
                </a:solidFill>
              </a:defRPr>
            </a:lvl2pPr>
            <a:lvl3pPr algn="l">
              <a:defRPr sz="2000" spc="0">
                <a:solidFill>
                  <a:schemeClr val="bg2"/>
                </a:solidFill>
              </a:defRPr>
            </a:lvl3pPr>
            <a:lvl4pPr algn="l">
              <a:defRPr sz="2000" spc="0">
                <a:solidFill>
                  <a:schemeClr val="bg2"/>
                </a:solidFill>
              </a:defRPr>
            </a:lvl4pPr>
            <a:lvl5pPr algn="l">
              <a:defRPr sz="1600" spc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Supporting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CD825E-D77A-BC4B-A290-2A9BD3E2CF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1093" y="1894114"/>
            <a:ext cx="7264221" cy="4495800"/>
          </a:xfrm>
        </p:spPr>
        <p:txBody>
          <a:bodyPr/>
          <a:lstStyle>
            <a:lvl1pPr marL="0" indent="0" algn="l">
              <a:buNone/>
              <a:defRPr sz="3200" spc="0"/>
            </a:lvl1pPr>
            <a:lvl2pPr marL="295275" indent="-285750" algn="l">
              <a:buFont typeface="Arial" panose="020B0604020202020204" pitchFamily="34" charset="0"/>
              <a:buChar char="•"/>
              <a:defRPr sz="2400" spc="0"/>
            </a:lvl2pPr>
            <a:lvl3pPr marL="295275" indent="-285750" algn="l">
              <a:buFont typeface="Arial" panose="020B0604020202020204" pitchFamily="34" charset="0"/>
              <a:buChar char="•"/>
              <a:defRPr sz="1600" spc="0"/>
            </a:lvl3pPr>
            <a:lvl4pPr marL="631825" indent="342900" algn="l">
              <a:buFont typeface="Arial" panose="020B0604020202020204" pitchFamily="34" charset="0"/>
              <a:buChar char="•"/>
              <a:tabLst/>
              <a:defRPr sz="2000" spc="0"/>
            </a:lvl4pPr>
            <a:lvl5pPr marL="631825" indent="-349250" algn="l">
              <a:buFont typeface="Arial" panose="020B0604020202020204" pitchFamily="34" charset="0"/>
              <a:buChar char="•"/>
              <a:defRPr sz="2000" spc="0"/>
            </a:lvl5pPr>
          </a:lstStyle>
          <a:p>
            <a:pPr lvl="0"/>
            <a:r>
              <a:rPr lang="en-US" dirty="0"/>
              <a:t>Body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 descr="WashU and Shield Logo">
            <a:extLst>
              <a:ext uri="{FF2B5EF4-FFF2-40B4-BE49-F238E27FC236}">
                <a16:creationId xmlns:a16="http://schemas.microsoft.com/office/drawing/2014/main" id="{8D45B53D-2299-E860-2EB6-A9633C359A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298" y="6306811"/>
            <a:ext cx="1725383" cy="41869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D205FDA-271D-FDC7-8F3B-97C3FE7D1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093" y="270654"/>
            <a:ext cx="7264221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8819D98-3A1C-6259-2D16-84905B03A1DC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Information Technology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DBCCC1-3296-BA9B-1357-75AA4A4D00A0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983" y="6516158"/>
            <a:ext cx="7991017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D2B24E-FCC7-A5D6-A466-B9753CDBBA71}"/>
              </a:ext>
            </a:extLst>
          </p:cNvPr>
          <p:cNvCxnSpPr>
            <a:cxnSpLocks/>
          </p:cNvCxnSpPr>
          <p:nvPr userDrawn="1"/>
        </p:nvCxnSpPr>
        <p:spPr>
          <a:xfrm flipH="1">
            <a:off x="8128000" y="6516158"/>
            <a:ext cx="1625600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701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5120">
          <p15:clr>
            <a:srgbClr val="FBAE40"/>
          </p15:clr>
        </p15:guide>
        <p15:guide id="4" pos="576">
          <p15:clr>
            <a:srgbClr val="FBAE40"/>
          </p15:clr>
        </p15:guide>
        <p15:guide id="6" orient="horz" pos="2256">
          <p15:clr>
            <a:srgbClr val="FBAE40"/>
          </p15:clr>
        </p15:guide>
        <p15:guide id="7" orient="horz" pos="624">
          <p15:clr>
            <a:srgbClr val="FBAE40"/>
          </p15:clr>
        </p15:guide>
        <p15:guide id="9" orient="horz" pos="3984">
          <p15:clr>
            <a:srgbClr val="FBAE40"/>
          </p15:clr>
        </p15:guide>
        <p15:guide id="10" pos="7456">
          <p15:clr>
            <a:srgbClr val="FBAE40"/>
          </p15:clr>
        </p15:guide>
        <p15:guide id="11" pos="224">
          <p15:clr>
            <a:srgbClr val="FBAE40"/>
          </p15:clr>
        </p15:guide>
        <p15:guide id="12" pos="4736">
          <p15:clr>
            <a:srgbClr val="FBAE40"/>
          </p15:clr>
        </p15:guide>
        <p15:guide id="13" pos="53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C162FB-0763-E1A6-4876-7E6AE73A1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188" t="770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688C5-9F6C-12C8-7371-051B362BB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03440"/>
            <a:ext cx="9403283" cy="4235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D13FF-D28A-7AB8-7703-90B0685B3D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1995" y="1385142"/>
            <a:ext cx="8812666" cy="150150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30E89-87EA-ADE3-4B68-BEE17A6E88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998" y="2986903"/>
            <a:ext cx="8812663" cy="884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or presenter’s name</a:t>
            </a:r>
          </a:p>
        </p:txBody>
      </p:sp>
      <p:pic>
        <p:nvPicPr>
          <p:cNvPr id="5" name="Picture 4" descr="WashU Information Techology">
            <a:extLst>
              <a:ext uri="{FF2B5EF4-FFF2-40B4-BE49-F238E27FC236}">
                <a16:creationId xmlns:a16="http://schemas.microsoft.com/office/drawing/2014/main" id="{7DD1A0F1-6BD0-DF23-DE44-0C5D50B54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87647" y="4882007"/>
            <a:ext cx="3079242" cy="14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13FF-D28A-7AB8-7703-90B0685B3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478" y="2126974"/>
            <a:ext cx="11718188" cy="2327205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30E89-87EA-ADE3-4B68-BEE17A6E8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478" y="4588137"/>
            <a:ext cx="11718188" cy="161387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4427E-798D-B3C7-DA01-54E19CDF7064}"/>
              </a:ext>
            </a:extLst>
          </p:cNvPr>
          <p:cNvCxnSpPr>
            <a:cxnSpLocks/>
          </p:cNvCxnSpPr>
          <p:nvPr userDrawn="1"/>
        </p:nvCxnSpPr>
        <p:spPr>
          <a:xfrm>
            <a:off x="225335" y="6516158"/>
            <a:ext cx="11741331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 descr="WashU and Shield Logo.">
            <a:extLst>
              <a:ext uri="{FF2B5EF4-FFF2-40B4-BE49-F238E27FC236}">
                <a16:creationId xmlns:a16="http://schemas.microsoft.com/office/drawing/2014/main" id="{8D86E9C5-B73A-7A61-9149-D5D33BF4A92B}"/>
              </a:ext>
            </a:extLst>
          </p:cNvPr>
          <p:cNvGrpSpPr/>
          <p:nvPr userDrawn="1"/>
        </p:nvGrpSpPr>
        <p:grpSpPr>
          <a:xfrm>
            <a:off x="690526" y="737590"/>
            <a:ext cx="10810948" cy="1075242"/>
            <a:chOff x="788305" y="737590"/>
            <a:chExt cx="10810948" cy="1075242"/>
          </a:xfrm>
        </p:grpSpPr>
        <p:pic>
          <p:nvPicPr>
            <p:cNvPr id="10" name="Picture 9" descr="WashU and Shield Logo">
              <a:extLst>
                <a:ext uri="{FF2B5EF4-FFF2-40B4-BE49-F238E27FC236}">
                  <a16:creationId xmlns:a16="http://schemas.microsoft.com/office/drawing/2014/main" id="{13C24554-C33D-6898-D017-A01AB4F07C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8305" y="737590"/>
              <a:ext cx="4430945" cy="1075242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5141C1D3-C948-C43A-BC7B-C088E64BDB1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219250" y="1147234"/>
              <a:ext cx="6380003" cy="6655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4400" dirty="0"/>
                <a:t>Information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583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ption 4">
    <p:bg>
      <p:bgPr>
        <a:solidFill>
          <a:srgbClr val="BA0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13FF-D28A-7AB8-7703-90B0685B3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478" y="2126974"/>
            <a:ext cx="11718188" cy="232720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30E89-87EA-ADE3-4B68-BEE17A6E8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478" y="4588137"/>
            <a:ext cx="11718188" cy="161387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4427E-798D-B3C7-DA01-54E19CDF7064}"/>
              </a:ext>
            </a:extLst>
          </p:cNvPr>
          <p:cNvCxnSpPr>
            <a:cxnSpLocks/>
          </p:cNvCxnSpPr>
          <p:nvPr userDrawn="1"/>
        </p:nvCxnSpPr>
        <p:spPr>
          <a:xfrm>
            <a:off x="225335" y="6516158"/>
            <a:ext cx="1174133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 descr="WashU and Shield Logo">
            <a:extLst>
              <a:ext uri="{FF2B5EF4-FFF2-40B4-BE49-F238E27FC236}">
                <a16:creationId xmlns:a16="http://schemas.microsoft.com/office/drawing/2014/main" id="{446CF9BC-CCC5-8DF9-DBDD-F9F343720160}"/>
              </a:ext>
            </a:extLst>
          </p:cNvPr>
          <p:cNvGrpSpPr/>
          <p:nvPr userDrawn="1"/>
        </p:nvGrpSpPr>
        <p:grpSpPr>
          <a:xfrm>
            <a:off x="690526" y="737590"/>
            <a:ext cx="10810948" cy="1075242"/>
            <a:chOff x="690526" y="737590"/>
            <a:chExt cx="10810948" cy="1075242"/>
          </a:xfrm>
        </p:grpSpPr>
        <p:pic>
          <p:nvPicPr>
            <p:cNvPr id="4" name="Picture 3" descr="WashU and Shield Logo">
              <a:extLst>
                <a:ext uri="{FF2B5EF4-FFF2-40B4-BE49-F238E27FC236}">
                  <a16:creationId xmlns:a16="http://schemas.microsoft.com/office/drawing/2014/main" id="{54637CD1-6ABA-E622-19EA-273257BE9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90526" y="737590"/>
              <a:ext cx="4430945" cy="1075242"/>
            </a:xfrm>
            <a:prstGeom prst="rect">
              <a:avLst/>
            </a:prstGeom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6A2F77B-0CD8-09E5-72FC-092665423F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21471" y="1147234"/>
              <a:ext cx="6380003" cy="6655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4400" dirty="0">
                  <a:solidFill>
                    <a:srgbClr val="FAF7EF"/>
                  </a:solidFill>
                </a:rPr>
                <a:t>Information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0468-20D8-7543-4F56-11E67E66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1D80-E5F0-DFE1-E9A9-675C138A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WashU and Shield Logo">
            <a:extLst>
              <a:ext uri="{FF2B5EF4-FFF2-40B4-BE49-F238E27FC236}">
                <a16:creationId xmlns:a16="http://schemas.microsoft.com/office/drawing/2014/main" id="{54B2AE37-ACB6-C41F-E81B-4D1408EFB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300" y="6311900"/>
            <a:ext cx="1725383" cy="4186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3FF2A3-88A7-702A-D6F0-608737C6CABB}"/>
              </a:ext>
            </a:extLst>
          </p:cNvPr>
          <p:cNvCxnSpPr>
            <a:cxnSpLocks/>
          </p:cNvCxnSpPr>
          <p:nvPr userDrawn="1"/>
        </p:nvCxnSpPr>
        <p:spPr>
          <a:xfrm>
            <a:off x="191589" y="6516158"/>
            <a:ext cx="9562011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3C61BCCA-C975-922E-48B5-981B5575B44C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394808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ed">
    <p:bg>
      <p:bgPr>
        <a:solidFill>
          <a:srgbClr val="BA0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0468-20D8-7543-4F56-11E67E66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1D80-E5F0-DFE1-E9A9-675C138A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3FF2A3-88A7-702A-D6F0-608737C6CABB}"/>
              </a:ext>
            </a:extLst>
          </p:cNvPr>
          <p:cNvCxnSpPr>
            <a:cxnSpLocks/>
          </p:cNvCxnSpPr>
          <p:nvPr userDrawn="1"/>
        </p:nvCxnSpPr>
        <p:spPr>
          <a:xfrm>
            <a:off x="191589" y="6516158"/>
            <a:ext cx="956201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WashU and Shield Logo">
            <a:extLst>
              <a:ext uri="{FF2B5EF4-FFF2-40B4-BE49-F238E27FC236}">
                <a16:creationId xmlns:a16="http://schemas.microsoft.com/office/drawing/2014/main" id="{ACAB4549-83F3-A681-A269-E2BBEE7A1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298" y="6306811"/>
            <a:ext cx="1725383" cy="41869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D5C4A1C-7AFD-DAF9-6A2F-E5CF3D152764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FAF7EF"/>
                </a:solidFill>
              </a:rPr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410670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5852-2A05-D79E-69DA-893349EF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7851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24EB3-2BDF-5F10-2300-94C9862CD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955E39-6135-4993-140E-21B671780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0826" y="1235799"/>
            <a:ext cx="3853248" cy="43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2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Red">
    <p:bg>
      <p:bgPr>
        <a:solidFill>
          <a:srgbClr val="BA0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5852-2A05-D79E-69DA-893349EF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7851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24EB3-2BDF-5F10-2300-94C9862CD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F761D-4642-3DC2-A359-88287F86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3575" y="1227545"/>
            <a:ext cx="3867750" cy="44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83D0-8820-5952-F73B-5E0787C0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829F4-693D-0200-AB82-10627DC4C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B4AD8-976D-B301-EBA8-A8F878C6C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6A7810-3ED4-E175-D4E2-DBA51BFEAEFC}"/>
              </a:ext>
            </a:extLst>
          </p:cNvPr>
          <p:cNvCxnSpPr>
            <a:cxnSpLocks/>
          </p:cNvCxnSpPr>
          <p:nvPr userDrawn="1"/>
        </p:nvCxnSpPr>
        <p:spPr>
          <a:xfrm>
            <a:off x="191589" y="6516158"/>
            <a:ext cx="9562011" cy="0"/>
          </a:xfrm>
          <a:prstGeom prst="line">
            <a:avLst/>
          </a:prstGeom>
          <a:ln w="41275">
            <a:solidFill>
              <a:srgbClr val="BA0C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WashU and Shield Logo">
            <a:extLst>
              <a:ext uri="{FF2B5EF4-FFF2-40B4-BE49-F238E27FC236}">
                <a16:creationId xmlns:a16="http://schemas.microsoft.com/office/drawing/2014/main" id="{8AD1F267-1382-540E-401B-6020F3157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2300" y="6311900"/>
            <a:ext cx="1725383" cy="41869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32B7E54-1E45-1E6E-7F8B-DFF4A059ABB4}"/>
              </a:ext>
            </a:extLst>
          </p:cNvPr>
          <p:cNvSpPr txBox="1">
            <a:spLocks/>
          </p:cNvSpPr>
          <p:nvPr userDrawn="1"/>
        </p:nvSpPr>
        <p:spPr>
          <a:xfrm>
            <a:off x="1" y="6521250"/>
            <a:ext cx="2286000" cy="334104"/>
          </a:xfrm>
          <a:prstGeom prst="rect">
            <a:avLst/>
          </a:prstGeom>
        </p:spPr>
        <p:txBody>
          <a:bodyPr vert="horz" lIns="210312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28627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2E1BF-CDC4-0325-7C2A-E50F4422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790DC-63B5-8A38-96D1-78FBEA678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476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49" r:id="rId3"/>
    <p:sldLayoutId id="2147483662" r:id="rId4"/>
    <p:sldLayoutId id="2147483650" r:id="rId5"/>
    <p:sldLayoutId id="2147483664" r:id="rId6"/>
    <p:sldLayoutId id="2147483651" r:id="rId7"/>
    <p:sldLayoutId id="2147483665" r:id="rId8"/>
    <p:sldLayoutId id="2147483652" r:id="rId9"/>
    <p:sldLayoutId id="2147483676" r:id="rId10"/>
    <p:sldLayoutId id="2147483655" r:id="rId11"/>
    <p:sldLayoutId id="2147483668" r:id="rId12"/>
    <p:sldLayoutId id="2147483670" r:id="rId13"/>
    <p:sldLayoutId id="2147483669" r:id="rId14"/>
    <p:sldLayoutId id="2147483656" r:id="rId15"/>
    <p:sldLayoutId id="2147483657" r:id="rId16"/>
    <p:sldLayoutId id="2147483672" r:id="rId17"/>
    <p:sldLayoutId id="214748367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rs.org/" TargetMode="External"/><Relationship Id="rId2" Type="http://schemas.openxmlformats.org/officeDocument/2006/relationships/hyperlink" Target="https://stackexchang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seqanswer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FDC1-804B-9B71-0D29-1E6D5C44FD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E4FC4-AA6A-23BB-B514-48B723363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RIS</a:t>
            </a:r>
          </a:p>
          <a:p>
            <a:r>
              <a:rPr lang="en-US" dirty="0" err="1"/>
              <a:t>Elyn</a:t>
            </a:r>
            <a:r>
              <a:rPr lang="en-US" dirty="0"/>
              <a:t> Fritz-Waters</a:t>
            </a:r>
          </a:p>
        </p:txBody>
      </p:sp>
    </p:spTree>
    <p:extLst>
      <p:ext uri="{BB962C8B-B14F-4D97-AF65-F5344CB8AC3E}">
        <p14:creationId xmlns:p14="http://schemas.microsoft.com/office/powerpoint/2010/main" val="858730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A38D-8F05-1648-889B-4055C256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8F784-BCF0-0BE7-45A2-2A193F9A8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Didn’t find the issue, so we keep looking.</a:t>
            </a:r>
          </a:p>
        </p:txBody>
      </p:sp>
      <p:pic>
        <p:nvPicPr>
          <p:cNvPr id="4" name="Picture 3" descr="A close-up of a computer&#10;&#10;Description automatically generated">
            <a:extLst>
              <a:ext uri="{FF2B5EF4-FFF2-40B4-BE49-F238E27FC236}">
                <a16:creationId xmlns:a16="http://schemas.microsoft.com/office/drawing/2014/main" id="{A4CC8AF9-0EC3-1910-A5E4-3D23A09C1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7" y="2516419"/>
            <a:ext cx="5817041" cy="10035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2B01C5-4851-E83B-C540-A6F1EA314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7" y="2895458"/>
            <a:ext cx="4651136" cy="285870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073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C792-1748-457B-D0AD-B7074C5C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8FCF4-6B0B-3029-3906-B17A11A00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Try what we’ve found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B0890-8874-4C6A-356F-73DDC0BFC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10996"/>
            <a:ext cx="7772400" cy="37914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42339C-43ED-C9C0-16E1-724BA0F63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80660"/>
            <a:ext cx="7772400" cy="23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8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C9DC-44DA-1AF0-E92A-1B95613A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7E9D-01E1-8D55-7C34-EE50221AD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Back to the drawing board.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724E4F-B94F-82E3-041C-947FD307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96" y="2551099"/>
            <a:ext cx="4316001" cy="313820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D96AC8-A90D-C0A8-1FDA-7D89B5F29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80" y="1537545"/>
            <a:ext cx="4565625" cy="4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9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FE20-44E1-DCB2-4DCE-A0A3B5CF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124EB-78CF-D9B7-F0E9-AE81EB1A0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is Troubleshooting?</a:t>
            </a:r>
          </a:p>
          <a:p>
            <a:r>
              <a:rPr lang="en-US" dirty="0"/>
              <a:t>What is Google-fu?</a:t>
            </a:r>
          </a:p>
          <a:p>
            <a:r>
              <a:rPr lang="en-US" dirty="0"/>
              <a:t>Topic Related Resources</a:t>
            </a:r>
          </a:p>
          <a:p>
            <a:r>
              <a:rPr lang="en-US" dirty="0"/>
              <a:t>Example of Troubleshooting</a:t>
            </a:r>
          </a:p>
          <a:p>
            <a:pPr lvl="1"/>
            <a:r>
              <a:rPr lang="en-US" dirty="0"/>
              <a:t> ‘Disk quota exceeded’ example</a:t>
            </a:r>
          </a:p>
        </p:txBody>
      </p:sp>
    </p:spTree>
    <p:extLst>
      <p:ext uri="{BB962C8B-B14F-4D97-AF65-F5344CB8AC3E}">
        <p14:creationId xmlns:p14="http://schemas.microsoft.com/office/powerpoint/2010/main" val="116301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CACE8-2136-EFAE-310D-B31F9FEB6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4ACE-05C6-17DD-31EA-BCEE5E7F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Troubleshooting?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2916-131F-D09B-96A8-AABA58D2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the dictionary</a:t>
            </a:r>
          </a:p>
          <a:p>
            <a:pPr lvl="1"/>
            <a:r>
              <a:rPr lang="en-US" dirty="0"/>
              <a:t>Solve serious problems for a company or other organization</a:t>
            </a:r>
          </a:p>
          <a:p>
            <a:pPr lvl="1"/>
            <a:r>
              <a:rPr lang="en-US" b="1" dirty="0"/>
              <a:t>Trace and correct faults in a mechanical or electronic system</a:t>
            </a:r>
          </a:p>
          <a:p>
            <a:r>
              <a:rPr lang="en-US" dirty="0"/>
              <a:t>According to Wikipedia</a:t>
            </a:r>
          </a:p>
          <a:p>
            <a:pPr lvl="1"/>
            <a:r>
              <a:rPr lang="en-US" dirty="0"/>
              <a:t>Troubleshooting is a form of problem solving, often applied to repair failed products or processes on a machine or a system. It is a logical, systematic search for the source of a problem in order to solve it, and make the product or process operational again.</a:t>
            </a:r>
          </a:p>
        </p:txBody>
      </p:sp>
    </p:spTree>
    <p:extLst>
      <p:ext uri="{BB962C8B-B14F-4D97-AF65-F5344CB8AC3E}">
        <p14:creationId xmlns:p14="http://schemas.microsoft.com/office/powerpoint/2010/main" val="100823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8A92D-072D-5A4B-7178-C1C742130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0CCB-B09D-405F-4E11-EC49F9D6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Troubleshooting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5750-5035-C391-DB48-4A130AD9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Will encounter errors while working on analysis (with or without using HPC)</a:t>
            </a:r>
          </a:p>
          <a:p>
            <a:r>
              <a:rPr lang="en-US" dirty="0"/>
              <a:t>Better understanding of how to approach problems (even those beyond using HPC)</a:t>
            </a:r>
          </a:p>
          <a:p>
            <a:r>
              <a:rPr lang="en-US" dirty="0"/>
              <a:t>Useful beyond research and analysis</a:t>
            </a:r>
          </a:p>
        </p:txBody>
      </p:sp>
      <p:pic>
        <p:nvPicPr>
          <p:cNvPr id="5" name="Picture 2" descr="7 Expert Tips to Troubleshoot a Computer | Computer Troubleshooters">
            <a:extLst>
              <a:ext uri="{FF2B5EF4-FFF2-40B4-BE49-F238E27FC236}">
                <a16:creationId xmlns:a16="http://schemas.microsoft.com/office/drawing/2014/main" id="{B3949B73-CF58-EDCC-8E47-311730100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44" y="1842693"/>
            <a:ext cx="5521148" cy="28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A27BF-4684-3EF1-7636-8F9696227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21A2-93E3-D00D-9FF2-79B53094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Google-fu?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B9D96-8CBC-B941-62EB-3740883A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moniker that refers to the ability to use Google or other search methods to aid in troubleshooting or more generally, just finding information</a:t>
            </a:r>
          </a:p>
          <a:p>
            <a:r>
              <a:rPr lang="en-US" dirty="0"/>
              <a:t>Very helpful in troubleshooting</a:t>
            </a:r>
          </a:p>
          <a:p>
            <a:r>
              <a:rPr lang="en-US" dirty="0"/>
              <a:t>Most IT professionals use it daily or more often</a:t>
            </a:r>
          </a:p>
        </p:txBody>
      </p:sp>
    </p:spTree>
    <p:extLst>
      <p:ext uri="{BB962C8B-B14F-4D97-AF65-F5344CB8AC3E}">
        <p14:creationId xmlns:p14="http://schemas.microsoft.com/office/powerpoint/2010/main" val="71267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7C89-A20A-9B69-EDA8-FA4F28CA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FED4-BD77-C24F-AE3F-53F96D56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for Better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73D2-1724-2653-3038-41996CB7F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2057" cy="4351338"/>
          </a:xfrm>
        </p:spPr>
        <p:txBody>
          <a:bodyPr/>
          <a:lstStyle/>
          <a:p>
            <a:r>
              <a:rPr lang="en-US" dirty="0"/>
              <a:t>Use quotes to get an “exact” match</a:t>
            </a:r>
          </a:p>
          <a:p>
            <a:r>
              <a:rPr lang="en-US" dirty="0"/>
              <a:t>Search a specific site with site:</a:t>
            </a:r>
          </a:p>
          <a:p>
            <a:r>
              <a:rPr lang="en-US" dirty="0"/>
              <a:t>Exclude a term from search results with –</a:t>
            </a:r>
          </a:p>
          <a:p>
            <a:r>
              <a:rPr lang="en-US" dirty="0"/>
              <a:t>Search for a particular filetype with filetype:</a:t>
            </a:r>
          </a:p>
          <a:p>
            <a:r>
              <a:rPr lang="en-US" dirty="0"/>
              <a:t>Use wildcard (*) to make searches</a:t>
            </a:r>
          </a:p>
          <a:p>
            <a:r>
              <a:rPr lang="en-US" dirty="0"/>
              <a:t>Combine searches with OR, AND logic</a:t>
            </a:r>
          </a:p>
          <a:p>
            <a:endParaRPr lang="en-US" dirty="0"/>
          </a:p>
        </p:txBody>
      </p:sp>
      <p:pic>
        <p:nvPicPr>
          <p:cNvPr id="6" name="Picture 4" descr="img1">
            <a:extLst>
              <a:ext uri="{FF2B5EF4-FFF2-40B4-BE49-F238E27FC236}">
                <a16:creationId xmlns:a16="http://schemas.microsoft.com/office/drawing/2014/main" id="{DDFA3D22-89EA-946E-5385-D46B09661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805" y="1348382"/>
            <a:ext cx="3550549" cy="276566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g2">
            <a:extLst>
              <a:ext uri="{FF2B5EF4-FFF2-40B4-BE49-F238E27FC236}">
                <a16:creationId xmlns:a16="http://schemas.microsoft.com/office/drawing/2014/main" id="{03CA15E1-DD07-3FA7-5C46-539911BC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80" y="2517329"/>
            <a:ext cx="3277720" cy="259336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g6">
            <a:extLst>
              <a:ext uri="{FF2B5EF4-FFF2-40B4-BE49-F238E27FC236}">
                <a16:creationId xmlns:a16="http://schemas.microsoft.com/office/drawing/2014/main" id="{34B10321-2DA0-C242-AE49-4EEDA2372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21" y="3511263"/>
            <a:ext cx="3662369" cy="287767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1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63F5-6F41-38EF-2DDD-050AF735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AFB5-FD97-6344-441D-690D0097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Related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CDC4-19D2-BED8-824A-6DE2FD8B7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fields and topics have online resources available to get questions and answers addressed.</a:t>
            </a:r>
          </a:p>
          <a:p>
            <a:r>
              <a:rPr lang="en-US" dirty="0"/>
              <a:t>A Google search may often bring up these resources.</a:t>
            </a:r>
          </a:p>
          <a:p>
            <a:r>
              <a:rPr lang="en-US" dirty="0"/>
              <a:t>Some examples include</a:t>
            </a:r>
          </a:p>
          <a:p>
            <a:pPr lvl="1"/>
            <a:r>
              <a:rPr lang="en-US" dirty="0"/>
              <a:t>Stack Exchange(</a:t>
            </a:r>
            <a:r>
              <a:rPr lang="en-US" dirty="0">
                <a:hlinkClick r:id="rId2"/>
              </a:rPr>
              <a:t>https://stackexchange.com/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Biostars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https://www.biostars.org/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https://www.seqanswers.com/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957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75C9-7A87-E444-4D06-9B00B852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92FE-6D56-1E1D-FA1F-6E34733F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3095-4411-5B03-FB58-82227F2D8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Look into RIS docs website</a:t>
            </a:r>
          </a:p>
        </p:txBody>
      </p:sp>
      <p:pic>
        <p:nvPicPr>
          <p:cNvPr id="4" name="Picture 3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973086E3-346A-099D-BE20-A42FF66DD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3266"/>
            <a:ext cx="3482114" cy="202945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 descr="A close-up of a computer error&#10;&#10;Description automatically generated">
            <a:extLst>
              <a:ext uri="{FF2B5EF4-FFF2-40B4-BE49-F238E27FC236}">
                <a16:creationId xmlns:a16="http://schemas.microsoft.com/office/drawing/2014/main" id="{1FE66718-ABC2-2B71-F23D-52DD2E7CE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90" y="4771835"/>
            <a:ext cx="4167628" cy="14019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36ABF0-B795-A2E8-37F6-B1DD9E24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18" y="1549274"/>
            <a:ext cx="4494234" cy="20512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552C31E-DD24-208E-C774-302B310C7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627418"/>
            <a:ext cx="3278165" cy="250116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705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047A-2C34-CBEF-DE0A-C6295A50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FA1-BD8C-F069-F816-C6128853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Use what we’ve found so far.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23468-9817-81F7-AC4B-4255E3932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52824"/>
            <a:ext cx="7772400" cy="614674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2DD3416-C7DC-7B56-6061-BA16DB983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070097"/>
            <a:ext cx="7772400" cy="110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0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9360</TotalTime>
  <Words>360</Words>
  <Application>Microsoft Macintosh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Georgia</vt:lpstr>
      <vt:lpstr>Office Theme</vt:lpstr>
      <vt:lpstr>Troubleshooting</vt:lpstr>
      <vt:lpstr>Outline</vt:lpstr>
      <vt:lpstr>What is Troubleshooting?</vt:lpstr>
      <vt:lpstr>Why is Troubleshooting Important?</vt:lpstr>
      <vt:lpstr>What is Google-fu?</vt:lpstr>
      <vt:lpstr>Tricks for Better Searches</vt:lpstr>
      <vt:lpstr>Topic Related Resources</vt:lpstr>
      <vt:lpstr>Example of Troubleshooting</vt:lpstr>
      <vt:lpstr>Example of Troubleshooting</vt:lpstr>
      <vt:lpstr>Example of Troubleshooting</vt:lpstr>
      <vt:lpstr>Example of Troubleshooting</vt:lpstr>
      <vt:lpstr>Example of Troubleshooting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Ritchie, Jackie</dc:creator>
  <cp:lastModifiedBy>Fritz-Waters, Elyn</cp:lastModifiedBy>
  <cp:revision>24</cp:revision>
  <dcterms:created xsi:type="dcterms:W3CDTF">2024-09-10T18:26:39Z</dcterms:created>
  <dcterms:modified xsi:type="dcterms:W3CDTF">2025-05-21T13:41:33Z</dcterms:modified>
</cp:coreProperties>
</file>